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6DD87E-5DAC-4979-A51B-1293480C93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7410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AEAE1A-5969-42A1-AEA7-4C9DC240A9D5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64ED38BC-7574-4009-8873-83FF768E415D}" type="slidenum">
              <a:rPr kumimoji="1" lang="en-US" altLang="zh-CN" sz="1200">
                <a:latin typeface="Times New Roman" pitchFamily="18" charset="0"/>
              </a:rPr>
              <a:pPr algn="r"/>
              <a:t>8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3E3161-570E-48FA-9091-AB5D7A2DCB0B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A7789F94-EA75-4905-8112-44D382D64A12}" type="slidenum">
              <a:rPr kumimoji="1" lang="en-US" altLang="zh-CN" sz="1200">
                <a:latin typeface="Times New Roman" pitchFamily="18" charset="0"/>
              </a:rPr>
              <a:pPr algn="r"/>
              <a:t>9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5B287-42F5-45A3-8FAC-AEF53C8D11A0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9FCBF667-34EE-4351-B4B7-F7814AC3E617}" type="slidenum">
              <a:rPr kumimoji="1" lang="en-US" altLang="zh-CN" sz="1200">
                <a:latin typeface="Times New Roman" pitchFamily="18" charset="0"/>
              </a:rPr>
              <a:pPr algn="r"/>
              <a:t>10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843D25-DE40-43A1-88DA-BD296C917E32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59FB8334-8E64-4297-A396-9AB8879EB69E}" type="slidenum">
              <a:rPr kumimoji="1" lang="en-US" altLang="zh-CN" sz="1200">
                <a:latin typeface="Times New Roman" pitchFamily="18" charset="0"/>
              </a:rPr>
              <a:pPr algn="r"/>
              <a:t>11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84EC0-D52B-4B98-88CE-47252EECC361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503388A3-BE81-48C7-9503-2C3EEE470E7E}" type="slidenum">
              <a:rPr kumimoji="1" lang="en-US" altLang="zh-CN" sz="1200">
                <a:latin typeface="Times New Roman" pitchFamily="18" charset="0"/>
              </a:rPr>
              <a:pPr algn="r"/>
              <a:t>12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EF913-2E2D-42F2-8A45-6BC9CDD08FA7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474225DE-40CF-4B3F-9F36-C8F27F84CA80}" type="slidenum">
              <a:rPr kumimoji="1" lang="en-US" altLang="zh-CN" sz="1200">
                <a:latin typeface="Times New Roman" pitchFamily="18" charset="0"/>
              </a:rPr>
              <a:pPr algn="r"/>
              <a:t>13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07DDE8-71FB-4767-BA9E-37A7614E1152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327AEEC1-B1D4-404B-A240-7AFBA219736C}" type="slidenum">
              <a:rPr kumimoji="1" lang="en-US" altLang="zh-CN" sz="1200">
                <a:latin typeface="Times New Roman" pitchFamily="18" charset="0"/>
              </a:rPr>
              <a:pPr algn="r"/>
              <a:t>19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6718B1-A6E1-4FE3-989C-CB919237745F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C1582203-3800-452C-A0B9-FF917300684F}" type="slidenum">
              <a:rPr kumimoji="1" lang="en-US" altLang="zh-CN" sz="1200">
                <a:latin typeface="Times New Roman" pitchFamily="18" charset="0"/>
              </a:rPr>
              <a:pPr algn="r"/>
              <a:t>21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3CFA1D-0632-40CC-B8D6-C7E339C17DCD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67F897CC-BD16-4505-A6BA-EA77A1F64F53}" type="slidenum">
              <a:rPr kumimoji="1" lang="en-US" altLang="zh-CN" sz="1200">
                <a:latin typeface="Times New Roman" pitchFamily="18" charset="0"/>
              </a:rPr>
              <a:pPr algn="r"/>
              <a:t>23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9AA1F-374E-44A7-AC3E-743C6E0ED89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89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23A64-8E91-43FF-AB54-FA81556F704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756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F13ED-1351-42F1-9A87-BE589AA7F0D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964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0EB2-04AD-4732-B14E-30A7E08042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755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B627-5915-4C89-A8DA-273155D6B4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575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F0145-99EA-4737-8F7A-4185A59C1E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939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AABC9-1696-428D-8108-B6C9F0097F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854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168EA-04B5-4F74-9E8E-36DBA2B5AB9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354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3C33D-7035-43EA-9783-8B4799B6D4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05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244F9-5EC8-4D66-8A9A-30535D5FDD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68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C6F07-37BE-4674-B4F0-FA62659287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296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CB2D81-7377-4556-956A-95EAE60F441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6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../AppData/Local/Temp/HZ$D.430.2583/HZ$D.430.2584/8-8/&#35838;&#20214;1/Section%20A%201b.mp3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&#27700;&#26524;.swf" TargetMode="Externa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ehen.com/cn-m8xx.htm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food.b2easy.com/product/showproduct.asp?id=4853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179388" y="549275"/>
            <a:ext cx="8893175" cy="33131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6282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Unit 8</a:t>
            </a:r>
          </a:p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How do you make a banana milk shake?</a:t>
            </a:r>
            <a:endParaRPr lang="zh-CN" altLang="en-US" sz="4800" b="1" kern="10">
              <a:ln w="9525">
                <a:solidFill>
                  <a:schemeClr val="hlink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763713" y="3644900"/>
            <a:ext cx="5832475" cy="15843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Section A 1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1a-1c</a:t>
            </a:r>
          </a:p>
          <a:p>
            <a:pPr algn="ctr"/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132138" y="4797425"/>
            <a:ext cx="38877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/>
              <a:t>第一课时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365625"/>
            <a:ext cx="4114800" cy="1143000"/>
          </a:xfrm>
        </p:spPr>
        <p:txBody>
          <a:bodyPr/>
          <a:lstStyle/>
          <a:p>
            <a:pPr algn="l"/>
            <a:r>
              <a:rPr lang="en-US" altLang="zh-CN" sz="5400" b="1">
                <a:solidFill>
                  <a:srgbClr val="FF0066"/>
                </a:solidFill>
                <a:latin typeface="Comic Sans MS" pitchFamily="66" charset="0"/>
              </a:rPr>
              <a:t>pour…into…</a:t>
            </a:r>
          </a:p>
        </p:txBody>
      </p:sp>
      <p:pic>
        <p:nvPicPr>
          <p:cNvPr id="105475" name="Picture 3" descr="po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2606675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6" name="Picture 4" descr="wa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60350"/>
            <a:ext cx="18288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7" name="Picture 5" descr="cu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2400"/>
            <a:ext cx="19431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0" name="Line 8"/>
          <p:cNvSpPr>
            <a:spLocks noChangeShapeType="1"/>
          </p:cNvSpPr>
          <p:nvPr/>
        </p:nvSpPr>
        <p:spPr bwMode="auto">
          <a:xfrm>
            <a:off x="5791200" y="914400"/>
            <a:ext cx="10668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3995738" y="2997200"/>
            <a:ext cx="46799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rgbClr val="FF3300"/>
                </a:solidFill>
                <a:latin typeface="Comic Sans MS" pitchFamily="66" charset="0"/>
              </a:rPr>
              <a:t>pour</a:t>
            </a:r>
            <a:r>
              <a:rPr kumimoji="1" lang="en-US" altLang="zh-CN" sz="4400" b="1">
                <a:latin typeface="Comic Sans MS" pitchFamily="66" charset="0"/>
              </a:rPr>
              <a:t> the water </a:t>
            </a:r>
            <a:r>
              <a:rPr kumimoji="1" lang="en-US" altLang="zh-CN" sz="4400" b="1">
                <a:solidFill>
                  <a:srgbClr val="FF3300"/>
                </a:solidFill>
                <a:latin typeface="Comic Sans MS" pitchFamily="66" charset="0"/>
              </a:rPr>
              <a:t>into</a:t>
            </a:r>
            <a:r>
              <a:rPr kumimoji="1" lang="en-US" altLang="zh-CN" sz="4400" b="1">
                <a:latin typeface="Comic Sans MS" pitchFamily="66" charset="0"/>
              </a:rPr>
              <a:t> the cup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468313" y="5445125"/>
            <a:ext cx="54721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44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把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……</a:t>
            </a:r>
            <a:r>
              <a:rPr kumimoji="1" lang="zh-CN" altLang="en-US" sz="44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倒进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……</a:t>
            </a:r>
            <a:r>
              <a:rPr kumimoji="1" lang="zh-CN" altLang="en-US" sz="44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里面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23850" y="3644900"/>
            <a:ext cx="1946275" cy="8239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latin typeface="Times New Roman" pitchFamily="18" charset="0"/>
              </a:rPr>
              <a:t> [pɔːr]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utoUpdateAnimBg="0"/>
      <p:bldP spid="105480" grpId="0" animBg="1"/>
      <p:bldP spid="10548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Picture 3" descr="ble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549275"/>
            <a:ext cx="28082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268538" y="2781300"/>
            <a:ext cx="1816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6000" b="1">
                <a:solidFill>
                  <a:srgbClr val="FF0066"/>
                </a:solidFill>
                <a:latin typeface="Comic Sans MS" pitchFamily="66" charset="0"/>
              </a:rPr>
              <a:t>into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395288" y="4581525"/>
            <a:ext cx="81645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000" b="1">
                <a:solidFill>
                  <a:srgbClr val="FF0000"/>
                </a:solidFill>
                <a:latin typeface="Comic Sans MS" pitchFamily="66" charset="0"/>
              </a:rPr>
              <a:t>pour</a:t>
            </a:r>
            <a:r>
              <a:rPr kumimoji="1" lang="en-US" altLang="zh-CN" sz="4000" b="1">
                <a:latin typeface="Comic Sans MS" pitchFamily="66" charset="0"/>
              </a:rPr>
              <a:t> the milk </a:t>
            </a:r>
            <a:r>
              <a:rPr kumimoji="1" lang="en-US" altLang="zh-CN" sz="4000" b="1">
                <a:solidFill>
                  <a:srgbClr val="FF0000"/>
                </a:solidFill>
                <a:latin typeface="Comic Sans MS" pitchFamily="66" charset="0"/>
              </a:rPr>
              <a:t>into </a:t>
            </a:r>
            <a:r>
              <a:rPr kumimoji="1" lang="en-US" altLang="zh-CN" sz="4000" b="1">
                <a:latin typeface="Comic Sans MS" pitchFamily="66" charset="0"/>
              </a:rPr>
              <a:t>the blender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636838"/>
            <a:ext cx="19431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8" name="Picture 6" descr="mil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92150"/>
            <a:ext cx="19431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3492500" y="1628775"/>
            <a:ext cx="990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9750" y="1268413"/>
            <a:ext cx="20161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6000" b="1">
                <a:solidFill>
                  <a:srgbClr val="FF0066"/>
                </a:solidFill>
                <a:latin typeface="Comic Sans MS" pitchFamily="66" charset="0"/>
              </a:rPr>
              <a:t>pour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utoUpdateAnimBg="0"/>
      <p:bldP spid="10342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060575"/>
            <a:ext cx="3124200" cy="1143000"/>
          </a:xfrm>
        </p:spPr>
        <p:txBody>
          <a:bodyPr/>
          <a:lstStyle/>
          <a:p>
            <a:pPr algn="l"/>
            <a:r>
              <a:rPr lang="en-US" altLang="zh-CN" sz="4800" b="1">
                <a:solidFill>
                  <a:srgbClr val="FF0066"/>
                </a:solidFill>
                <a:latin typeface="Comic Sans MS" pitchFamily="66" charset="0"/>
              </a:rPr>
              <a:t>turn on</a:t>
            </a:r>
          </a:p>
        </p:txBody>
      </p:sp>
      <p:pic>
        <p:nvPicPr>
          <p:cNvPr id="107523" name="Picture 3" descr="ble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04800"/>
            <a:ext cx="2057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4" name="Picture 4" descr="t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362200"/>
            <a:ext cx="232251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6" name="Picture 6" descr="light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4860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7" name="Picture 7" descr="light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245268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250825" y="5157788"/>
            <a:ext cx="3529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800" b="1">
                <a:solidFill>
                  <a:srgbClr val="FF0066"/>
                </a:solidFill>
                <a:latin typeface="Comic Sans MS" pitchFamily="66" charset="0"/>
              </a:rPr>
              <a:t>turn off</a:t>
            </a:r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5486400" y="914400"/>
            <a:ext cx="41989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800" b="1">
                <a:latin typeface="Comic Sans MS" pitchFamily="66" charset="0"/>
              </a:rPr>
              <a:t>turn </a:t>
            </a:r>
            <a:r>
              <a:rPr kumimoji="1" lang="en-US" altLang="zh-CN" sz="4800" b="1">
                <a:solidFill>
                  <a:srgbClr val="FF0000"/>
                </a:solidFill>
                <a:latin typeface="Comic Sans MS" pitchFamily="66" charset="0"/>
              </a:rPr>
              <a:t>on</a:t>
            </a:r>
            <a:r>
              <a:rPr kumimoji="1" lang="en-US" altLang="zh-CN" sz="4800" b="1">
                <a:latin typeface="Comic Sans MS" pitchFamily="66" charset="0"/>
              </a:rPr>
              <a:t>/off the blender</a:t>
            </a: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5508625" y="2781300"/>
            <a:ext cx="3124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800" b="1">
                <a:latin typeface="Comic Sans MS" pitchFamily="66" charset="0"/>
              </a:rPr>
              <a:t>turn </a:t>
            </a:r>
            <a:r>
              <a:rPr kumimoji="1" lang="en-US" altLang="zh-CN" sz="4800" b="1">
                <a:solidFill>
                  <a:srgbClr val="FF0000"/>
                </a:solidFill>
                <a:latin typeface="Comic Sans MS" pitchFamily="66" charset="0"/>
              </a:rPr>
              <a:t>it</a:t>
            </a:r>
            <a:r>
              <a:rPr kumimoji="1" lang="en-US" altLang="zh-CN" sz="4800" b="1">
                <a:latin typeface="Comic Sans MS" pitchFamily="66" charset="0"/>
              </a:rPr>
              <a:t>  on/off</a:t>
            </a: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5386388" y="4797425"/>
            <a:ext cx="37576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800" b="1">
                <a:latin typeface="Comic Sans MS" pitchFamily="66" charset="0"/>
              </a:rPr>
              <a:t>turn on/off the oven</a:t>
            </a:r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755650" y="2781300"/>
            <a:ext cx="1728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40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打开</a:t>
            </a: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900113" y="5949950"/>
            <a:ext cx="18716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40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关上</a:t>
            </a:r>
          </a:p>
        </p:txBody>
      </p:sp>
      <p:pic>
        <p:nvPicPr>
          <p:cNvPr id="20493" name="Picture 13" descr="T01731~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97363"/>
            <a:ext cx="2592387" cy="177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6516688" y="5516563"/>
            <a:ext cx="186213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['ʌvn]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8" grpId="0"/>
      <p:bldP spid="107529" grpId="0"/>
      <p:bldP spid="107530" grpId="0"/>
      <p:bldP spid="1075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652963"/>
            <a:ext cx="3276600" cy="1143000"/>
          </a:xfrm>
        </p:spPr>
        <p:txBody>
          <a:bodyPr/>
          <a:lstStyle/>
          <a:p>
            <a:pPr algn="l"/>
            <a:r>
              <a:rPr lang="en-US" altLang="zh-CN" sz="4800" b="1">
                <a:latin typeface="Comic Sans MS" pitchFamily="66" charset="0"/>
              </a:rPr>
              <a:t>  </a:t>
            </a:r>
            <a:r>
              <a:rPr lang="en-US" altLang="zh-CN" sz="8800" b="1">
                <a:solidFill>
                  <a:srgbClr val="FF0066"/>
                </a:solidFill>
                <a:latin typeface="Comic Sans MS" pitchFamily="66" charset="0"/>
              </a:rPr>
              <a:t>drink</a:t>
            </a:r>
          </a:p>
        </p:txBody>
      </p:sp>
      <p:pic>
        <p:nvPicPr>
          <p:cNvPr id="109571" name="Picture 3" descr="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22860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2" name="Picture 4" descr="shak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8600"/>
            <a:ext cx="1676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3" name="Picture 5" descr="t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4" name="Picture 6" descr="wa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"/>
            <a:ext cx="175260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5" name="Picture 7" descr="w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6" name="Picture 8" descr="be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572000"/>
            <a:ext cx="16764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6781800" y="2133600"/>
            <a:ext cx="2362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kumimoji="1" lang="zh-CN" altLang="zh-CN" sz="4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3059113" y="1844675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rgbClr val="FF0000"/>
                </a:solidFill>
                <a:latin typeface="Comic Sans MS" pitchFamily="66" charset="0"/>
              </a:rPr>
              <a:t>a 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3779838" y="3213100"/>
            <a:ext cx="22320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>cup</a:t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>glass</a:t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>bottle</a:t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>bowl</a:t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kumimoji="1" lang="en-US" altLang="zh-CN" sz="4400" b="1">
                <a:solidFill>
                  <a:schemeClr val="tx2"/>
                </a:solidFill>
                <a:latin typeface="Comic Sans MS" pitchFamily="66" charset="0"/>
              </a:rPr>
            </a:br>
            <a:endParaRPr kumimoji="1" lang="en-US" altLang="zh-CN" sz="4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5364163" y="1916113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rgbClr val="FF0000"/>
                </a:solidFill>
                <a:latin typeface="Comic Sans MS" pitchFamily="66" charset="0"/>
              </a:rPr>
              <a:t>of</a:t>
            </a:r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6227763" y="3213100"/>
            <a:ext cx="324008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  <a:t>milk shake</a:t>
            </a:r>
            <a:b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  <a:t>water</a:t>
            </a:r>
            <a:b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  <a:t>milk</a:t>
            </a:r>
            <a:b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  <a:t>tea</a:t>
            </a:r>
            <a:br>
              <a:rPr kumimoji="1" lang="en-US" altLang="zh-CN" sz="4400" b="1">
                <a:solidFill>
                  <a:srgbClr val="0000FF"/>
                </a:solidFill>
                <a:latin typeface="Comic Sans MS" pitchFamily="66" charset="0"/>
              </a:rPr>
            </a:br>
            <a:endParaRPr kumimoji="1" lang="en-US" altLang="zh-CN" sz="4400" b="1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68313" y="404813"/>
            <a:ext cx="2540000" cy="4681537"/>
            <a:chOff x="3969" y="3384"/>
            <a:chExt cx="2177" cy="2223"/>
          </a:xfrm>
        </p:grpSpPr>
        <p:sp>
          <p:nvSpPr>
            <p:cNvPr id="22543" name="Rectangle 15"/>
            <p:cNvSpPr>
              <a:spLocks noChangeArrowheads="1"/>
            </p:cNvSpPr>
            <p:nvPr/>
          </p:nvSpPr>
          <p:spPr bwMode="auto">
            <a:xfrm>
              <a:off x="3969" y="3384"/>
              <a:ext cx="2177" cy="2223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1" lang="zh-CN" altLang="zh-CN" sz="2400">
                <a:latin typeface="Times New Roman" pitchFamily="18" charset="0"/>
              </a:endParaRPr>
            </a:p>
          </p:txBody>
        </p:sp>
        <p:pic>
          <p:nvPicPr>
            <p:cNvPr id="22544" name="Picture 16" descr="DSCF706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8" b="-574"/>
            <a:stretch>
              <a:fillRect/>
            </a:stretch>
          </p:blipFill>
          <p:spPr bwMode="auto">
            <a:xfrm>
              <a:off x="4014" y="3430"/>
              <a:ext cx="2086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1455738" y="6007100"/>
            <a:ext cx="641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36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8" grpId="0" autoUpdateAnimBg="0"/>
      <p:bldP spid="109579" grpId="0" autoUpdateAnimBg="0"/>
      <p:bldP spid="109580" grpId="0" autoUpdateAnimBg="0"/>
      <p:bldP spid="10958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4213" y="1773238"/>
            <a:ext cx="3671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____ the bananas.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68313" y="1622425"/>
            <a:ext cx="12668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Peel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43438" y="1773238"/>
            <a:ext cx="4176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______ the bananas.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427538" y="1628775"/>
            <a:ext cx="19986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81313"/>
            <a:ext cx="3240087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05125"/>
            <a:ext cx="32575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6327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How do we make a banana milk shake?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7" grpId="0" autoUpdateAnimBg="0"/>
      <p:bldP spid="8" grpId="0" autoUpdateAnimBg="0"/>
      <p:bldP spid="2458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55650" y="4076700"/>
            <a:ext cx="77041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4800" b="1">
                <a:latin typeface="Times New Roman" pitchFamily="18" charset="0"/>
              </a:rPr>
              <a:t>___ the bananas and ice-cream _____the blender.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27088" y="4149725"/>
            <a:ext cx="16398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Put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65175"/>
            <a:ext cx="329565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92150"/>
            <a:ext cx="295751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700338" y="5084763"/>
            <a:ext cx="16398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in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  <p:bldP spid="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6756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4400" b="1">
                <a:latin typeface="Times New Roman" pitchFamily="18" charset="0"/>
              </a:rPr>
              <a:t>_____ the milk </a:t>
            </a:r>
            <a:r>
              <a:rPr lang="en-US" altLang="zh-CN" sz="4400" b="1">
                <a:latin typeface="Times New Roman" pitchFamily="18" charset="0"/>
              </a:rPr>
              <a:t>_____</a:t>
            </a:r>
            <a:r>
              <a:rPr lang="zh-CN" altLang="zh-CN" sz="4400" b="1">
                <a:latin typeface="Times New Roman" pitchFamily="18" charset="0"/>
              </a:rPr>
              <a:t> the blender.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84213" y="1052513"/>
            <a:ext cx="1998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Pour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79838" y="2636838"/>
            <a:ext cx="53641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_______ the blender.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35375" y="2565400"/>
            <a:ext cx="2809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Turn on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01875"/>
            <a:ext cx="28797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00438"/>
            <a:ext cx="2236788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211638" y="1052513"/>
            <a:ext cx="1998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into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5" grpId="0" autoUpdateAnimBg="0"/>
      <p:bldP spid="6" grpId="0" autoUpdateAnimBg="0"/>
      <p:bldP spid="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116013" y="2708275"/>
            <a:ext cx="46799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______ the milk shake.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042988" y="2708275"/>
            <a:ext cx="2879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 Drink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867400" y="1268413"/>
            <a:ext cx="2540000" cy="4681537"/>
            <a:chOff x="3969" y="3384"/>
            <a:chExt cx="2177" cy="2223"/>
          </a:xfrm>
        </p:grpSpPr>
        <p:sp>
          <p:nvSpPr>
            <p:cNvPr id="27653" name="Rectangle 15"/>
            <p:cNvSpPr>
              <a:spLocks noChangeArrowheads="1"/>
            </p:cNvSpPr>
            <p:nvPr/>
          </p:nvSpPr>
          <p:spPr bwMode="auto">
            <a:xfrm>
              <a:off x="3969" y="3384"/>
              <a:ext cx="2177" cy="2223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1" lang="zh-CN" altLang="zh-CN" sz="2400">
                <a:latin typeface="Times New Roman" pitchFamily="18" charset="0"/>
              </a:endParaRPr>
            </a:p>
          </p:txBody>
        </p:sp>
        <p:pic>
          <p:nvPicPr>
            <p:cNvPr id="27654" name="Picture 16" descr="DSCF706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8" b="-574"/>
            <a:stretch>
              <a:fillRect/>
            </a:stretch>
          </p:blipFill>
          <p:spPr bwMode="auto">
            <a:xfrm>
              <a:off x="4014" y="3430"/>
              <a:ext cx="2086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31913" y="3429000"/>
            <a:ext cx="6913562" cy="1655763"/>
          </a:xfrm>
          <a:solidFill>
            <a:srgbClr val="FFFFCC"/>
          </a:solidFill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Times New Roman" pitchFamily="18" charset="0"/>
              </a:rPr>
              <a:t>turn on       cut up        drink    peel             pour             put</a:t>
            </a:r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1187450" y="620713"/>
            <a:ext cx="698500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How do we make a banana milk shake?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8676" name="Oval 2"/>
          <p:cNvSpPr>
            <a:spLocks noChangeArrowheads="1"/>
          </p:cNvSpPr>
          <p:nvPr/>
        </p:nvSpPr>
        <p:spPr bwMode="auto">
          <a:xfrm>
            <a:off x="539750" y="2133600"/>
            <a:ext cx="792163" cy="774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1a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476375" y="1773238"/>
            <a:ext cx="7056438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Write these words in the blanks in the picture above.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6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nimBg="1"/>
      <p:bldP spid="28675" grpId="0" animBg="1"/>
      <p:bldP spid="28676" grpId="0" animBg="1"/>
      <p:bldP spid="286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9700" name="Picture 4" descr="pic_277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33375"/>
            <a:ext cx="864235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877050" y="476250"/>
            <a:ext cx="1068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peel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627313" y="2420938"/>
            <a:ext cx="1681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  <a:r>
              <a:rPr kumimoji="1" lang="en-US" altLang="zh-CN" sz="4000" b="1">
                <a:latin typeface="Times New Roman" pitchFamily="18" charset="0"/>
              </a:rPr>
              <a:t> 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6227763" y="4508500"/>
            <a:ext cx="927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put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5003800" y="404813"/>
            <a:ext cx="1239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pour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23850" y="4724400"/>
            <a:ext cx="1808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turn on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684213" y="476250"/>
            <a:ext cx="13985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drink</a:t>
            </a:r>
          </a:p>
          <a:p>
            <a:endParaRPr kumimoji="1" lang="en-US" altLang="zh-CN" sz="40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utoUpdateAnimBg="0"/>
      <p:bldP spid="53254" grpId="0" autoUpdateAnimBg="0"/>
      <p:bldP spid="53255" grpId="0" autoUpdateAnimBg="0"/>
      <p:bldP spid="53256" grpId="0" autoUpdateAnimBg="0"/>
      <p:bldP spid="53257" grpId="0" autoUpdateAnimBg="0"/>
      <p:bldP spid="5325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1692275" y="188913"/>
            <a:ext cx="5113338" cy="890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Warming up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107950" y="1052513"/>
            <a:ext cx="68754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33CC"/>
                </a:solidFill>
              </a:rPr>
              <a:t> What’s your favorite fruit?</a:t>
            </a: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755650" y="3429000"/>
            <a:ext cx="15128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apple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689600" y="3429000"/>
            <a:ext cx="345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strawberr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ies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276600" y="3429000"/>
            <a:ext cx="2232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orange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68313" y="5734050"/>
            <a:ext cx="25923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banana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779838" y="5734050"/>
            <a:ext cx="17287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pear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190500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773238"/>
            <a:ext cx="2701925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700213"/>
            <a:ext cx="2732087" cy="16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21163"/>
            <a:ext cx="2374900" cy="155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221163"/>
            <a:ext cx="23399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45" descr="2839526_153347336850_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05263"/>
            <a:ext cx="1103312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6804025" y="5661025"/>
            <a:ext cx="17668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400" b="1">
                <a:latin typeface="Times New Roman" pitchFamily="18" charset="0"/>
              </a:rPr>
              <a:t>grape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7" grpId="0" autoUpdateAnimBg="0"/>
      <p:bldP spid="13" grpId="0" autoUpdateAnimBg="0"/>
      <p:bldP spid="9" grpId="0" autoUpdateAnimBg="0"/>
      <p:bldP spid="12" grpId="0"/>
      <p:bldP spid="14" grpId="0" autoUpdateAnimBg="0"/>
      <p:bldP spid="31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5"/>
          <p:cNvSpPr>
            <a:spLocks noChangeArrowheads="1" noChangeShapeType="1" noTextEdit="1"/>
          </p:cNvSpPr>
          <p:nvPr/>
        </p:nvSpPr>
        <p:spPr bwMode="auto">
          <a:xfrm>
            <a:off x="2700338" y="142875"/>
            <a:ext cx="4032250" cy="76517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"/>
              <a:cs typeface="Arial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60363" y="1916113"/>
            <a:ext cx="845978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____</a:t>
            </a:r>
            <a:r>
              <a:rPr lang="zh-CN" altLang="zh-CN" sz="3600" b="1">
                <a:latin typeface="Times New Roman" pitchFamily="18" charset="0"/>
              </a:rPr>
              <a:t>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Turn on the blender.               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</a:t>
            </a:r>
            <a:r>
              <a:rPr lang="zh-CN" altLang="zh-CN" sz="3600" b="1">
                <a:latin typeface="Times New Roman" pitchFamily="18" charset="0"/>
              </a:rPr>
              <a:t>__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Cut up the bananas.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 ___</a:t>
            </a:r>
            <a:r>
              <a:rPr lang="zh-CN" altLang="zh-CN" sz="3600" b="1">
                <a:latin typeface="Times New Roman" pitchFamily="18" charset="0"/>
              </a:rPr>
              <a:t>__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Drink the milk shake.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____</a:t>
            </a:r>
            <a:r>
              <a:rPr lang="zh-CN" altLang="zh-CN" sz="3600" b="1">
                <a:latin typeface="Times New Roman" pitchFamily="18" charset="0"/>
              </a:rPr>
              <a:t>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Pour the milk into the blender.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____</a:t>
            </a:r>
            <a:r>
              <a:rPr lang="zh-CN" altLang="zh-CN" sz="3600" b="1">
                <a:latin typeface="Times New Roman" pitchFamily="18" charset="0"/>
              </a:rPr>
              <a:t>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Put the bananas and ice</a:t>
            </a:r>
            <a:r>
              <a:rPr lang="en-US" altLang="zh-CN" sz="3600" b="1">
                <a:latin typeface="Times New Roman" pitchFamily="18" charset="0"/>
              </a:rPr>
              <a:t>-</a:t>
            </a:r>
            <a:r>
              <a:rPr lang="zh-CN" altLang="zh-CN" sz="3600" b="1">
                <a:latin typeface="Times New Roman" pitchFamily="18" charset="0"/>
              </a:rPr>
              <a:t>cream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   </a:t>
            </a:r>
            <a:r>
              <a:rPr lang="en-US" altLang="zh-CN" sz="3600" b="1">
                <a:latin typeface="Times New Roman" pitchFamily="18" charset="0"/>
              </a:rPr>
              <a:t>        </a:t>
            </a:r>
            <a:r>
              <a:rPr lang="zh-CN" altLang="zh-CN" sz="3600" b="1">
                <a:latin typeface="Times New Roman" pitchFamily="18" charset="0"/>
              </a:rPr>
              <a:t>in the blender.</a:t>
            </a:r>
          </a:p>
          <a:p>
            <a:pPr marL="457200" indent="-45720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____</a:t>
            </a:r>
            <a:r>
              <a:rPr lang="zh-CN" altLang="zh-CN" sz="3600" b="1">
                <a:latin typeface="Times New Roman" pitchFamily="18" charset="0"/>
              </a:rPr>
              <a:t>_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zh-CN" sz="3600" b="1">
                <a:latin typeface="Times New Roman" pitchFamily="18" charset="0"/>
              </a:rPr>
              <a:t>Peel three bananas.</a:t>
            </a: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1044575" y="5948363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1116013" y="1989138"/>
            <a:ext cx="649287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1116013" y="2708275"/>
            <a:ext cx="649287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1114425" y="3284538"/>
            <a:ext cx="649288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116013" y="3933825"/>
            <a:ext cx="6477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1116013" y="4652963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800" b="1">
                <a:solidFill>
                  <a:schemeClr val="accent2"/>
                </a:solidFill>
                <a:latin typeface="Arial Black" pitchFamily="34" charset="0"/>
              </a:rPr>
              <a:t>3</a:t>
            </a:r>
          </a:p>
        </p:txBody>
      </p:sp>
      <p:pic>
        <p:nvPicPr>
          <p:cNvPr id="31754" name="Picture 10" descr="喇叭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1773238"/>
            <a:ext cx="935037" cy="9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5" name="Text Box 5"/>
          <p:cNvSpPr txBox="1">
            <a:spLocks noChangeArrowheads="1"/>
          </p:cNvSpPr>
          <p:nvPr/>
        </p:nvSpPr>
        <p:spPr bwMode="auto">
          <a:xfrm>
            <a:off x="1476375" y="687388"/>
            <a:ext cx="6948488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Listen and put the instructions in order. </a:t>
            </a:r>
          </a:p>
        </p:txBody>
      </p:sp>
      <p:sp>
        <p:nvSpPr>
          <p:cNvPr id="31756" name="Oval 2"/>
          <p:cNvSpPr>
            <a:spLocks noChangeArrowheads="1"/>
          </p:cNvSpPr>
          <p:nvPr/>
        </p:nvSpPr>
        <p:spPr bwMode="auto">
          <a:xfrm>
            <a:off x="539750" y="854075"/>
            <a:ext cx="792163" cy="774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1b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  <p:bldP spid="17" grpId="0"/>
      <p:bldP spid="31748" grpId="0" animBg="1"/>
      <p:bldP spid="19" grpId="0" animBg="1" autoUpdateAnimBg="0"/>
      <p:bldP spid="20" grpId="0" animBg="1" autoUpdateAnimBg="0"/>
      <p:bldP spid="21" grpId="0" animBg="1" autoUpdateAnimBg="0"/>
      <p:bldP spid="22" grpId="0" animBg="1" autoUpdateAnimBg="0"/>
      <p:bldP spid="23" grpId="0" animBg="1" autoUpdateAnimBg="0"/>
      <p:bldP spid="31755" grpId="0"/>
      <p:bldP spid="317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755650" y="404813"/>
            <a:ext cx="88201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kumimoji="1" lang="en-US" altLang="zh-CN" sz="3200" b="1">
                <a:latin typeface="Times New Roman" pitchFamily="18" charset="0"/>
              </a:rPr>
              <a:t>Tell your partner how to make a milk shake .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8313" y="1268413"/>
            <a:ext cx="8027987" cy="489585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r>
              <a:rPr kumimoji="1" lang="en-US" altLang="zh-CN" sz="4400" b="1" i="1">
                <a:latin typeface="Times New Roman" pitchFamily="18" charset="0"/>
              </a:rPr>
              <a:t>A: How do you make a banana milk shake?</a:t>
            </a:r>
          </a:p>
          <a:p>
            <a:pPr marL="342900" indent="-342900"/>
            <a:r>
              <a:rPr kumimoji="1" lang="en-US" altLang="zh-CN" sz="4400" b="1" i="1">
                <a:solidFill>
                  <a:srgbClr val="0000FF"/>
                </a:solidFill>
                <a:latin typeface="Times New Roman" pitchFamily="18" charset="0"/>
              </a:rPr>
              <a:t>B: First peel … and… </a:t>
            </a:r>
          </a:p>
          <a:p>
            <a:pPr marL="342900" indent="-342900"/>
            <a:r>
              <a:rPr kumimoji="1" lang="en-US" altLang="zh-CN" sz="4400" b="1" i="1">
                <a:solidFill>
                  <a:srgbClr val="0000FF"/>
                </a:solidFill>
                <a:latin typeface="Times New Roman" pitchFamily="18" charset="0"/>
              </a:rPr>
              <a:t>     next…next…then…finally…</a:t>
            </a:r>
            <a:r>
              <a:rPr kumimoji="1" lang="en-US" altLang="zh-CN" sz="4400" b="1" i="1">
                <a:latin typeface="Times New Roman" pitchFamily="18" charset="0"/>
              </a:rPr>
              <a:t> </a:t>
            </a:r>
          </a:p>
          <a:p>
            <a:pPr marL="342900" indent="-342900"/>
            <a:r>
              <a:rPr kumimoji="1" lang="en-US" altLang="zh-CN" sz="4400" b="1" i="1">
                <a:latin typeface="Times New Roman" pitchFamily="18" charset="0"/>
              </a:rPr>
              <a:t>A: Thank you!</a:t>
            </a:r>
          </a:p>
          <a:p>
            <a:pPr marL="342900" indent="-342900"/>
            <a:r>
              <a:rPr kumimoji="1" lang="en-US" altLang="zh-CN" sz="4400" b="1" i="1">
                <a:solidFill>
                  <a:srgbClr val="0000FF"/>
                </a:solidFill>
                <a:latin typeface="Times New Roman" pitchFamily="18" charset="0"/>
              </a:rPr>
              <a:t>B: You’re welcome!</a:t>
            </a:r>
          </a:p>
          <a:p>
            <a:pPr marL="342900" indent="-342900"/>
            <a:endParaRPr kumimoji="1" lang="en-US" altLang="zh-CN" sz="4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2772" name="Oval 2"/>
          <p:cNvSpPr>
            <a:spLocks noChangeArrowheads="1"/>
          </p:cNvSpPr>
          <p:nvPr/>
        </p:nvSpPr>
        <p:spPr bwMode="auto">
          <a:xfrm>
            <a:off x="323850" y="260350"/>
            <a:ext cx="827088" cy="774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1c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 animBg="1"/>
      <p:bldP spid="327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IMAG0004"/>
          <p:cNvPicPr>
            <a:picLocks noChangeAspect="1" noChangeArrowheads="1"/>
          </p:cNvPicPr>
          <p:nvPr/>
        </p:nvPicPr>
        <p:blipFill>
          <a:blip r:embed="rId2">
            <a:lum bright="3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620713"/>
            <a:ext cx="25146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IMAG0001"/>
          <p:cNvPicPr>
            <a:picLocks noChangeAspect="1" noChangeArrowheads="1"/>
          </p:cNvPicPr>
          <p:nvPr/>
        </p:nvPicPr>
        <p:blipFill>
          <a:blip r:embed="rId3">
            <a:lum bright="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0713"/>
            <a:ext cx="25146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93763" y="2708275"/>
            <a:ext cx="1517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452813" y="2708275"/>
            <a:ext cx="1695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840413" y="2708275"/>
            <a:ext cx="3124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4" name="Picture 8" descr="IMAG0008"/>
          <p:cNvPicPr>
            <a:picLocks noChangeAspect="1" noChangeArrowheads="1"/>
          </p:cNvPicPr>
          <p:nvPr/>
        </p:nvPicPr>
        <p:blipFill>
          <a:blip r:embed="rId4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500438"/>
            <a:ext cx="199548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 descr="IMAG0015"/>
          <p:cNvPicPr>
            <a:picLocks noChangeAspect="1" noChangeArrowheads="1"/>
          </p:cNvPicPr>
          <p:nvPr/>
        </p:nvPicPr>
        <p:blipFill>
          <a:blip r:embed="rId5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508375"/>
            <a:ext cx="16002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 descr="IMAG0017"/>
          <p:cNvPicPr>
            <a:picLocks noChangeAspect="1" noChangeArrowheads="1"/>
          </p:cNvPicPr>
          <p:nvPr/>
        </p:nvPicPr>
        <p:blipFill>
          <a:blip r:embed="rId6">
            <a:lum bright="1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3"/>
          <a:stretch>
            <a:fillRect/>
          </a:stretch>
        </p:blipFill>
        <p:spPr bwMode="auto">
          <a:xfrm>
            <a:off x="6156325" y="3429000"/>
            <a:ext cx="18192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654425" y="5949950"/>
            <a:ext cx="21415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527800" y="5938838"/>
            <a:ext cx="14287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finally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17475" y="5905500"/>
            <a:ext cx="3302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5940425" y="620713"/>
            <a:ext cx="2514600" cy="1781175"/>
            <a:chOff x="0" y="0"/>
            <a:chExt cx="1584" cy="1122"/>
          </a:xfrm>
        </p:grpSpPr>
        <p:pic>
          <p:nvPicPr>
            <p:cNvPr id="34830" name="Picture 15" descr="IMAG0005"/>
            <p:cNvPicPr>
              <a:picLocks noChangeAspect="1" noChangeArrowheads="1"/>
            </p:cNvPicPr>
            <p:nvPr/>
          </p:nvPicPr>
          <p:blipFill>
            <a:blip r:embed="rId7">
              <a:lum bright="28000"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84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1" name="Picture 16" descr="x1pAdjo0uCo2H0eCEAFUPFY2TpE1DMJe9AXTq_PLPntNI7_6sRXR3VaobOL0nEgbRl04wECDvLbKoGDnZpfrRCgxbG91M4jxPMAiUJqzl_sYundRbNbsJaGWTBNotIm_CUlP8UBLYDqGK52W-xtaM5Xww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4"/>
              <a:ext cx="5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uild="p" autoUpdateAnimBg="0"/>
      <p:bldP spid="19462" grpId="0" build="p" autoUpdateAnimBg="0"/>
      <p:bldP spid="19463" grpId="0" build="p" autoUpdateAnimBg="0"/>
      <p:bldP spid="19467" grpId="0" build="p" autoUpdateAnimBg="0"/>
      <p:bldP spid="19468" grpId="0" build="p" autoUpdateAnimBg="0"/>
      <p:bldP spid="1946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71438" y="260350"/>
            <a:ext cx="8893175" cy="63373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914400" y="228600"/>
            <a:ext cx="6934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1" lang="en-US" altLang="zh-CN" sz="3600" b="1">
                <a:latin typeface="Comic Sans MS" pitchFamily="66" charset="0"/>
              </a:rPr>
              <a:t>My kitchen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95288" y="1844675"/>
            <a:ext cx="8748712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4400" b="1">
                <a:latin typeface="Times New Roman" pitchFamily="18" charset="0"/>
              </a:rPr>
              <a:t>_____ _____two apples. 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kumimoji="1" lang="en-US" altLang="zh-CN" sz="4400" b="1">
                <a:latin typeface="Times New Roman" pitchFamily="18" charset="0"/>
              </a:rPr>
              <a:t>, ________the apples. 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Next,</a:t>
            </a:r>
            <a:r>
              <a:rPr kumimoji="1" lang="en-US" altLang="zh-CN" sz="4400" b="1">
                <a:latin typeface="Times New Roman" pitchFamily="18" charset="0"/>
              </a:rPr>
              <a:t> ____the apples and ice-cream _______the blender. 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Next,</a:t>
            </a:r>
            <a:r>
              <a:rPr kumimoji="1" lang="en-US" altLang="zh-CN" sz="4400" b="1">
                <a:latin typeface="Times New Roman" pitchFamily="18" charset="0"/>
              </a:rPr>
              <a:t> _____the milk ______the blender. 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Then,</a:t>
            </a:r>
            <a:r>
              <a:rPr kumimoji="1" lang="en-US" altLang="zh-CN" sz="4400" b="1">
                <a:latin typeface="Times New Roman" pitchFamily="18" charset="0"/>
              </a:rPr>
              <a:t> _______the blender. </a:t>
            </a: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Finally</a:t>
            </a:r>
            <a:r>
              <a:rPr kumimoji="1" lang="en-US" altLang="zh-CN" sz="4400" b="1">
                <a:latin typeface="Times New Roman" pitchFamily="18" charset="0"/>
              </a:rPr>
              <a:t> enjoy it!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92275" y="981075"/>
            <a:ext cx="5592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1" lang="en-US" altLang="zh-CN" sz="4000" b="1">
                <a:solidFill>
                  <a:srgbClr val="FF0066"/>
                </a:solidFill>
                <a:latin typeface="Times New Roman" pitchFamily="18" charset="0"/>
              </a:rPr>
              <a:t>An apple milk shake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11188" y="1773238"/>
            <a:ext cx="3095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First, peel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827088" y="2492375"/>
            <a:ext cx="2087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877050" y="2420938"/>
            <a:ext cx="15128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put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867400" y="3213100"/>
            <a:ext cx="21605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in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3995738" y="3860800"/>
            <a:ext cx="1368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pour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611188" y="4581525"/>
            <a:ext cx="14398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into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68313" y="5157788"/>
            <a:ext cx="2087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FF0000"/>
                </a:solidFill>
                <a:latin typeface="Times New Roman" pitchFamily="18" charset="0"/>
              </a:rPr>
              <a:t>turn 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8" grpId="0"/>
      <p:bldP spid="35849" grpId="0"/>
      <p:bldP spid="35850" grpId="0"/>
      <p:bldP spid="35851" grpId="0"/>
      <p:bldP spid="35852" grpId="0"/>
      <p:bldP spid="358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139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4400" b="1"/>
              <a:t>I want to make some </a:t>
            </a:r>
            <a:r>
              <a:rPr lang="en-US" altLang="zh-CN" sz="4400" b="1">
                <a:solidFill>
                  <a:srgbClr val="0000FF"/>
                </a:solidFill>
              </a:rPr>
              <a:t>fruit salad</a:t>
            </a:r>
            <a:r>
              <a:rPr lang="en-US" altLang="zh-CN" sz="4400" b="1"/>
              <a:t>.</a:t>
            </a:r>
          </a:p>
          <a:p>
            <a:pPr>
              <a:lnSpc>
                <a:spcPct val="90000"/>
              </a:lnSpc>
            </a:pPr>
            <a:endParaRPr lang="en-US" altLang="zh-CN" sz="4400" b="1"/>
          </a:p>
        </p:txBody>
      </p:sp>
      <p:sp>
        <p:nvSpPr>
          <p:cNvPr id="37891" name="WordArt 3"/>
          <p:cNvSpPr>
            <a:spLocks noChangeArrowheads="1" noChangeShapeType="1" noTextEdit="1"/>
          </p:cNvSpPr>
          <p:nvPr/>
        </p:nvSpPr>
        <p:spPr bwMode="auto">
          <a:xfrm>
            <a:off x="971550" y="908050"/>
            <a:ext cx="7058025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 kern="10">
                <a:ln w="12700" cmpd="sng">
                  <a:solidFill>
                    <a:srgbClr val="EAEAEA"/>
                  </a:solidFill>
                  <a:prstDash val="solid"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What we need?</a:t>
            </a:r>
            <a:endParaRPr lang="zh-CN" altLang="en-US" sz="4000" b="1" kern="10">
              <a:ln w="12700" cmpd="sng">
                <a:solidFill>
                  <a:srgbClr val="EAEAEA"/>
                </a:solidFill>
                <a:prstDash val="solid"/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7892" name="Picture 4" descr="T01A58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429000"/>
            <a:ext cx="3810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  <p:bldP spid="37891" grpId="0" animBg="1"/>
      <p:bldP spid="3789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" descr="A-2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80835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WordArt 3"/>
          <p:cNvSpPr>
            <a:spLocks noChangeArrowheads="1" noChangeShapeType="1" noTextEdit="1"/>
          </p:cNvSpPr>
          <p:nvPr/>
        </p:nvSpPr>
        <p:spPr bwMode="auto">
          <a:xfrm>
            <a:off x="827088" y="549275"/>
            <a:ext cx="7058025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Page 58 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5288" y="1125538"/>
            <a:ext cx="4608512" cy="13208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How many bananas do wee need? 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292725" y="1125538"/>
            <a:ext cx="3384550" cy="1320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We need three bananas .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39750" y="5084763"/>
            <a:ext cx="4608513" cy="13208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How much yogurt do wee need? 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64163" y="4941888"/>
            <a:ext cx="3384550" cy="1320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We need one cup of yogurt,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5" grpId="1" animBg="1"/>
      <p:bldP spid="38916" grpId="0" animBg="1"/>
      <p:bldP spid="38917" grpId="0" animBg="1"/>
      <p:bldP spid="38918" grpId="0" animBg="1"/>
      <p:bldP spid="389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en-US" altLang="zh-CN" sz="4000"/>
              <a:t>Translate the phrases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329238" cy="5616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3600" b="1"/>
              <a:t>1.</a:t>
            </a:r>
            <a:r>
              <a:rPr lang="zh-CN" altLang="en-US" sz="3600" b="1"/>
              <a:t>奶昔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2.</a:t>
            </a:r>
            <a:r>
              <a:rPr lang="zh-CN" altLang="en-US" sz="3600" b="1"/>
              <a:t>切碎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3.</a:t>
            </a:r>
            <a:r>
              <a:rPr lang="zh-CN" altLang="en-US" sz="3600" b="1"/>
              <a:t>把</a:t>
            </a:r>
            <a:r>
              <a:rPr lang="en-US" altLang="zh-CN" sz="3600" b="1"/>
              <a:t>……</a:t>
            </a:r>
            <a:r>
              <a:rPr lang="zh-CN" altLang="en-US" sz="3600" b="1"/>
              <a:t>放进</a:t>
            </a:r>
            <a:r>
              <a:rPr lang="en-US" altLang="zh-CN" sz="3600" b="1"/>
              <a:t>……</a:t>
            </a:r>
            <a:r>
              <a:rPr lang="zh-CN" altLang="en-US" sz="3600" b="1"/>
              <a:t>里面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4. </a:t>
            </a:r>
            <a:r>
              <a:rPr lang="zh-CN" altLang="en-US" sz="3600" b="1"/>
              <a:t>把</a:t>
            </a:r>
            <a:r>
              <a:rPr lang="en-US" altLang="zh-CN" sz="3600" b="1"/>
              <a:t>……</a:t>
            </a:r>
            <a:r>
              <a:rPr lang="zh-CN" altLang="en-US" sz="3600" b="1"/>
              <a:t>倒进</a:t>
            </a:r>
            <a:r>
              <a:rPr lang="en-US" altLang="zh-CN" sz="3600" b="1"/>
              <a:t>……</a:t>
            </a:r>
            <a:r>
              <a:rPr lang="zh-CN" altLang="en-US" sz="3600" b="1"/>
              <a:t>里面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5.</a:t>
            </a:r>
            <a:r>
              <a:rPr lang="zh-CN" altLang="en-US" sz="3600" b="1"/>
              <a:t>打开（电源）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6.</a:t>
            </a:r>
            <a:r>
              <a:rPr lang="zh-CN" altLang="en-US" sz="3600" b="1"/>
              <a:t>关闭（电源）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7.</a:t>
            </a:r>
            <a:r>
              <a:rPr lang="zh-CN" altLang="en-US" sz="3600" b="1"/>
              <a:t>一杯酸奶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8.</a:t>
            </a:r>
            <a:r>
              <a:rPr lang="zh-CN" altLang="en-US" sz="3600" b="1"/>
              <a:t>多少（复数</a:t>
            </a:r>
            <a:r>
              <a:rPr lang="en-US" altLang="zh-CN" sz="3600" b="1"/>
              <a:t>n</a:t>
            </a:r>
            <a:r>
              <a:rPr lang="zh-CN" altLang="en-US" sz="3600" b="1"/>
              <a:t>）</a:t>
            </a:r>
          </a:p>
          <a:p>
            <a:pPr>
              <a:lnSpc>
                <a:spcPct val="90000"/>
              </a:lnSpc>
            </a:pPr>
            <a:r>
              <a:rPr lang="en-US" altLang="zh-CN" sz="3600" b="1"/>
              <a:t>9</a:t>
            </a:r>
            <a:r>
              <a:rPr lang="zh-CN" altLang="en-US" sz="3600" b="1"/>
              <a:t>多少（不可数</a:t>
            </a:r>
            <a:r>
              <a:rPr lang="en-US" altLang="zh-CN" sz="3600" b="1"/>
              <a:t>n)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765175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milk  shake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cut up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put…in…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pour…into…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turn on 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turn off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a cup of yogurt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how many</a:t>
            </a:r>
          </a:p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 how much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99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4"/>
          <p:cNvSpPr>
            <a:spLocks noChangeArrowheads="1" noChangeShapeType="1" noTextEdit="1"/>
          </p:cNvSpPr>
          <p:nvPr/>
        </p:nvSpPr>
        <p:spPr bwMode="auto">
          <a:xfrm>
            <a:off x="2555875" y="115888"/>
            <a:ext cx="4321175" cy="11969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11188" y="1270000"/>
            <a:ext cx="6156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n-lt"/>
                <a:ea typeface="+mn-ea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+mn-lt"/>
                <a:ea typeface="+mn-ea"/>
              </a:rPr>
              <a:t>如何问答名词的数量</a:t>
            </a:r>
            <a:endParaRPr lang="en-US" altLang="zh-CN" sz="36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1773238"/>
            <a:ext cx="7164388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742950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 </a:t>
            </a:r>
            <a:r>
              <a:rPr lang="zh-CN" altLang="en-US" sz="3600" b="1">
                <a:solidFill>
                  <a:srgbClr val="0033CC"/>
                </a:solidFill>
                <a:latin typeface="Times New Roman" pitchFamily="18" charset="0"/>
              </a:rPr>
              <a:t>询问</a:t>
            </a:r>
            <a:r>
              <a:rPr lang="zh-CN" altLang="en-US" sz="3600" b="1">
                <a:latin typeface="Times New Roman" pitchFamily="18" charset="0"/>
              </a:rPr>
              <a:t>不可数名词的数量：</a:t>
            </a:r>
          </a:p>
          <a:p>
            <a:pPr marL="742950" indent="-742950"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</a:rPr>
              <a:t>_________ + </a:t>
            </a:r>
            <a:r>
              <a:rPr lang="zh-CN" altLang="en-US" sz="3600" b="1">
                <a:latin typeface="Times New Roman" pitchFamily="18" charset="0"/>
              </a:rPr>
              <a:t>不可数名词 </a:t>
            </a:r>
            <a:r>
              <a:rPr lang="en-US" altLang="zh-CN" sz="3600" b="1">
                <a:latin typeface="Times New Roman" pitchFamily="18" charset="0"/>
              </a:rPr>
              <a:t>……? 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188" y="2565400"/>
            <a:ext cx="28082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46113" y="5084763"/>
            <a:ext cx="7886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3. </a:t>
            </a:r>
            <a:r>
              <a:rPr kumimoji="1" lang="zh-CN" altLang="en-US" sz="3600" b="1">
                <a:latin typeface="Times New Roman" pitchFamily="18" charset="0"/>
              </a:rPr>
              <a:t>询问可数名词的数量：</a:t>
            </a:r>
          </a:p>
          <a:p>
            <a:pPr>
              <a:lnSpc>
                <a:spcPct val="120000"/>
              </a:lnSpc>
            </a:pPr>
            <a:r>
              <a:rPr kumimoji="1" lang="zh-CN" altLang="en-US" sz="3600" b="1">
                <a:latin typeface="Times New Roman" pitchFamily="18" charset="0"/>
              </a:rPr>
              <a:t>    </a:t>
            </a:r>
            <a:r>
              <a:rPr kumimoji="1" lang="en-US" altLang="zh-CN" sz="3600" b="1">
                <a:latin typeface="Times New Roman" pitchFamily="18" charset="0"/>
              </a:rPr>
              <a:t>__________ + </a:t>
            </a:r>
            <a:r>
              <a:rPr kumimoji="1" lang="zh-CN" altLang="en-US" sz="3600" b="1">
                <a:latin typeface="Times New Roman" pitchFamily="18" charset="0"/>
              </a:rPr>
              <a:t>可数名词的</a:t>
            </a:r>
            <a:r>
              <a:rPr kumimoji="1" lang="zh-CN" altLang="en-US" sz="3600" b="1">
                <a:solidFill>
                  <a:srgbClr val="0033CC"/>
                </a:solidFill>
                <a:latin typeface="Times New Roman" pitchFamily="18" charset="0"/>
              </a:rPr>
              <a:t>复数</a:t>
            </a:r>
            <a:r>
              <a:rPr lang="en-US" altLang="zh-CN" sz="3600" b="1">
                <a:latin typeface="Times New Roman" pitchFamily="18" charset="0"/>
              </a:rPr>
              <a:t>……?</a:t>
            </a:r>
            <a:r>
              <a:rPr kumimoji="1" lang="en-US" altLang="zh-CN" sz="3600" b="1">
                <a:latin typeface="Times New Roman" pitchFamily="18" charset="0"/>
              </a:rPr>
              <a:t>   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0" y="3141663"/>
            <a:ext cx="8532813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kumimoji="1" lang="en-US" altLang="zh-CN" sz="3600" b="1">
                <a:latin typeface="Times New Roman" pitchFamily="18" charset="0"/>
              </a:rPr>
              <a:t>2. </a:t>
            </a:r>
            <a:r>
              <a:rPr kumimoji="1" lang="zh-CN" altLang="en-US" sz="3600" b="1">
                <a:solidFill>
                  <a:srgbClr val="0033CC"/>
                </a:solidFill>
                <a:latin typeface="Times New Roman" pitchFamily="18" charset="0"/>
              </a:rPr>
              <a:t>回答</a:t>
            </a:r>
            <a:r>
              <a:rPr kumimoji="1" lang="zh-CN" altLang="en-US" sz="3600" b="1">
                <a:latin typeface="Times New Roman" pitchFamily="18" charset="0"/>
              </a:rPr>
              <a:t>不可数名词的数量：</a:t>
            </a:r>
          </a:p>
          <a:p>
            <a:pPr>
              <a:lnSpc>
                <a:spcPct val="110000"/>
              </a:lnSpc>
            </a:pPr>
            <a:r>
              <a:rPr kumimoji="1" lang="zh-CN" altLang="en-US" sz="3600" b="1">
                <a:latin typeface="Times New Roman" pitchFamily="18" charset="0"/>
              </a:rPr>
              <a:t>     </a:t>
            </a:r>
            <a:r>
              <a:rPr kumimoji="1" lang="en-US" altLang="zh-CN" sz="3600" b="1">
                <a:latin typeface="Times New Roman" pitchFamily="18" charset="0"/>
              </a:rPr>
              <a:t>___________ + </a:t>
            </a:r>
            <a:r>
              <a:rPr kumimoji="1" lang="zh-CN" altLang="en-US" sz="3600" b="1">
                <a:latin typeface="Times New Roman" pitchFamily="18" charset="0"/>
              </a:rPr>
              <a:t>不可数名词</a:t>
            </a:r>
          </a:p>
          <a:p>
            <a:pPr>
              <a:lnSpc>
                <a:spcPct val="110000"/>
              </a:lnSpc>
            </a:pPr>
            <a:r>
              <a:rPr kumimoji="1" lang="zh-CN" altLang="en-US" sz="3600" b="1">
                <a:latin typeface="Times New Roman" pitchFamily="18" charset="0"/>
              </a:rPr>
              <a:t>     一杯</a:t>
            </a:r>
            <a:r>
              <a:rPr kumimoji="1" lang="zh-CN" altLang="en-US" sz="3600" b="1">
                <a:solidFill>
                  <a:srgbClr val="0033CC"/>
                </a:solidFill>
                <a:latin typeface="Times New Roman" pitchFamily="18" charset="0"/>
              </a:rPr>
              <a:t>茶</a:t>
            </a: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________; </a:t>
            </a:r>
            <a:r>
              <a:rPr lang="zh-CN" altLang="en-US" sz="3600" b="1">
                <a:latin typeface="Times New Roman" pitchFamily="18" charset="0"/>
              </a:rPr>
              <a:t>一碗</a:t>
            </a:r>
            <a:r>
              <a:rPr lang="zh-CN" altLang="en-US" sz="3600" b="1">
                <a:solidFill>
                  <a:srgbClr val="0033CC"/>
                </a:solidFill>
                <a:latin typeface="Times New Roman" pitchFamily="18" charset="0"/>
              </a:rPr>
              <a:t>水</a:t>
            </a: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__________</a:t>
            </a:r>
            <a:endParaRPr kumimoji="1" lang="en-US" altLang="zh-CN" sz="3600" b="1">
              <a:latin typeface="Times New Roman" pitchFamily="18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187450" y="3716338"/>
            <a:ext cx="1944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C00000"/>
                </a:solidFill>
                <a:latin typeface="Times New Roman" pitchFamily="18" charset="0"/>
              </a:rPr>
              <a:t>数量词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187450" y="5805488"/>
            <a:ext cx="2808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many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08175" y="4365625"/>
            <a:ext cx="2808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cup of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tea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830888" y="4365625"/>
            <a:ext cx="33131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bowl of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water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15" grpId="0"/>
      <p:bldP spid="16" grpId="0"/>
      <p:bldP spid="17" grpId="0"/>
      <p:bldP spid="18" grpId="0"/>
      <p:bldP spid="8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1803400"/>
            <a:ext cx="914400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1. How (much/many) bananas do we need? 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2. How (much/many)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sugar</a:t>
            </a:r>
            <a:r>
              <a:rPr lang="en-US" altLang="zh-CN" sz="3600" b="1">
                <a:latin typeface="Times New Roman" pitchFamily="18" charset="0"/>
              </a:rPr>
              <a:t> do we need? 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3. How (much/many) bread do we need? 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4. How (much/many) tomatoes do we need?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5. How (much/many)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cheese</a:t>
            </a:r>
            <a:r>
              <a:rPr lang="en-US" altLang="zh-CN" sz="3600" b="1">
                <a:latin typeface="Times New Roman" pitchFamily="18" charset="0"/>
              </a:rPr>
              <a:t> do we need?</a:t>
            </a:r>
          </a:p>
        </p:txBody>
      </p:sp>
      <p:pic>
        <p:nvPicPr>
          <p:cNvPr id="41987" name="Picture 4" descr="http://t1.baidu.com/it/u=4226267416,3809212632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90513"/>
            <a:ext cx="12239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4140200" y="4756150"/>
            <a:ext cx="1511300" cy="647700"/>
          </a:xfrm>
          <a:prstGeom prst="wedgeEllipseCallout">
            <a:avLst>
              <a:gd name="adj1" fmla="val -35110"/>
              <a:gd name="adj2" fmla="val 105710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7" name="椭圆形标注 6"/>
          <p:cNvSpPr/>
          <p:nvPr/>
        </p:nvSpPr>
        <p:spPr>
          <a:xfrm>
            <a:off x="4211638" y="2667000"/>
            <a:ext cx="1296987" cy="649288"/>
          </a:xfrm>
          <a:prstGeom prst="wedgeEllipseCallout">
            <a:avLst>
              <a:gd name="adj1" fmla="val 134341"/>
              <a:gd name="adj2" fmla="val -261476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" name="椭圆形标注 9"/>
          <p:cNvSpPr/>
          <p:nvPr/>
        </p:nvSpPr>
        <p:spPr>
          <a:xfrm>
            <a:off x="1547813" y="4827588"/>
            <a:ext cx="1295400" cy="576262"/>
          </a:xfrm>
          <a:prstGeom prst="wedgeEllipseCallout">
            <a:avLst>
              <a:gd name="adj1" fmla="val -15951"/>
              <a:gd name="adj2" fmla="val 39827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1" name="椭圆形标注 10"/>
          <p:cNvSpPr/>
          <p:nvPr/>
        </p:nvSpPr>
        <p:spPr>
          <a:xfrm>
            <a:off x="2843213" y="4108450"/>
            <a:ext cx="1296987" cy="574675"/>
          </a:xfrm>
          <a:prstGeom prst="wedgeEllipseCallout">
            <a:avLst>
              <a:gd name="adj1" fmla="val -15951"/>
              <a:gd name="adj2" fmla="val 39827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2" name="椭圆形标注 11"/>
          <p:cNvSpPr/>
          <p:nvPr/>
        </p:nvSpPr>
        <p:spPr>
          <a:xfrm>
            <a:off x="1619250" y="3459163"/>
            <a:ext cx="1296988" cy="576262"/>
          </a:xfrm>
          <a:prstGeom prst="wedgeEllipseCallout">
            <a:avLst>
              <a:gd name="adj1" fmla="val -15951"/>
              <a:gd name="adj2" fmla="val 39827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3" name="椭圆形标注 12"/>
          <p:cNvSpPr/>
          <p:nvPr/>
        </p:nvSpPr>
        <p:spPr>
          <a:xfrm>
            <a:off x="1619250" y="2740025"/>
            <a:ext cx="1296988" cy="576263"/>
          </a:xfrm>
          <a:prstGeom prst="wedgeEllipseCallout">
            <a:avLst>
              <a:gd name="adj1" fmla="val -15951"/>
              <a:gd name="adj2" fmla="val 39827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4" name="椭圆形标注 13"/>
          <p:cNvSpPr/>
          <p:nvPr/>
        </p:nvSpPr>
        <p:spPr>
          <a:xfrm>
            <a:off x="2843213" y="2019300"/>
            <a:ext cx="1296987" cy="576263"/>
          </a:xfrm>
          <a:prstGeom prst="wedgeEllipseCallout">
            <a:avLst>
              <a:gd name="adj1" fmla="val -15951"/>
              <a:gd name="adj2" fmla="val 39827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1995" name="Oval 2"/>
          <p:cNvSpPr>
            <a:spLocks noChangeArrowheads="1"/>
          </p:cNvSpPr>
          <p:nvPr/>
        </p:nvSpPr>
        <p:spPr bwMode="auto">
          <a:xfrm>
            <a:off x="468313" y="434975"/>
            <a:ext cx="682625" cy="774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3a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71438" y="1300163"/>
            <a:ext cx="8964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3600" b="1">
                <a:solidFill>
                  <a:srgbClr val="0000FF"/>
                </a:solidFill>
              </a:rPr>
              <a:t>Circle the correct word in each question.</a:t>
            </a:r>
          </a:p>
        </p:txBody>
      </p:sp>
      <p:sp>
        <p:nvSpPr>
          <p:cNvPr id="41997" name="WordArt 4"/>
          <p:cNvSpPr>
            <a:spLocks noChangeArrowheads="1" noChangeShapeType="1" noTextEdit="1"/>
          </p:cNvSpPr>
          <p:nvPr/>
        </p:nvSpPr>
        <p:spPr bwMode="auto">
          <a:xfrm>
            <a:off x="1619250" y="333375"/>
            <a:ext cx="2951163" cy="9810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Practice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71438" y="1341438"/>
            <a:ext cx="1476375" cy="574675"/>
          </a:xfrm>
          <a:prstGeom prst="ellips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41999" name="Picture 15" descr="19300001150929129932930159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516563"/>
            <a:ext cx="1296988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5364163" y="476250"/>
            <a:ext cx="2141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['ʃʊɡər] 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500563" y="5373688"/>
            <a:ext cx="16081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[tʃiːz]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4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1995" grpId="0" animBg="1"/>
      <p:bldP spid="16" grpId="0"/>
      <p:bldP spid="41997" grpId="0" animBg="1"/>
      <p:bldP spid="41998" grpId="0" animBg="1"/>
      <p:bldP spid="42000" grpId="0"/>
      <p:bldP spid="4200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7"/>
          <p:cNvSpPr txBox="1">
            <a:spLocks noChangeArrowheads="1"/>
          </p:cNvSpPr>
          <p:nvPr/>
        </p:nvSpPr>
        <p:spPr bwMode="auto">
          <a:xfrm>
            <a:off x="179388" y="555625"/>
            <a:ext cx="4535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完成下列句子。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-36513" y="1268413"/>
            <a:ext cx="9144001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1. We need </a:t>
            </a:r>
            <a:r>
              <a:rPr lang="en-US" altLang="zh-CN" sz="3600" b="1" u="sng">
                <a:latin typeface="Times New Roman" pitchFamily="18" charset="0"/>
              </a:rPr>
              <a:t>three cups of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sugar</a:t>
            </a:r>
            <a:r>
              <a:rPr lang="en-US" altLang="zh-CN" sz="3600" b="1">
                <a:latin typeface="Times New Roman" pitchFamily="18" charset="0"/>
              </a:rPr>
              <a:t>.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</a:t>
            </a:r>
            <a:endParaRPr lang="zh-CN" altLang="zh-CN" sz="3600" b="1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  _____ ______ sugar do we need?</a:t>
            </a:r>
            <a:endParaRPr lang="zh-CN" altLang="zh-CN" sz="3600" b="1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2. They need </a:t>
            </a:r>
            <a:r>
              <a:rPr lang="en-US" altLang="zh-CN" sz="3600" b="1" u="sng">
                <a:latin typeface="Times New Roman" pitchFamily="18" charset="0"/>
              </a:rPr>
              <a:t>ten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tomatoes</a:t>
            </a:r>
            <a:r>
              <a:rPr lang="en-US" altLang="zh-CN" sz="3600" b="1">
                <a:latin typeface="Times New Roman" pitchFamily="18" charset="0"/>
              </a:rPr>
              <a:t> for the soup.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 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   _____ ______ tomatoes do they need? </a:t>
            </a:r>
            <a:endParaRPr lang="zh-CN" altLang="zh-CN" sz="3600" b="1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3. The T-shirt is </a:t>
            </a:r>
            <a:r>
              <a:rPr lang="en-US" altLang="zh-CN" sz="3600" b="1" u="sng">
                <a:solidFill>
                  <a:srgbClr val="0033CC"/>
                </a:solidFill>
                <a:latin typeface="Times New Roman" pitchFamily="18" charset="0"/>
              </a:rPr>
              <a:t>twenty dollars</a:t>
            </a:r>
            <a:r>
              <a:rPr lang="en-US" altLang="zh-CN" sz="3600" b="1">
                <a:latin typeface="Times New Roman" pitchFamily="18" charset="0"/>
              </a:rPr>
              <a:t>.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 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    _____ _____ is the T-shirt?</a:t>
            </a:r>
            <a:endParaRPr lang="zh-CN" altLang="zh-CN" sz="3600" b="1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4. We have </a:t>
            </a:r>
            <a:r>
              <a:rPr lang="en-US" altLang="zh-CN" sz="3600" b="1" u="sng">
                <a:latin typeface="Times New Roman" pitchFamily="18" charset="0"/>
              </a:rPr>
              <a:t>six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bottles </a:t>
            </a:r>
            <a:r>
              <a:rPr lang="en-US" altLang="zh-CN" sz="3600" b="1">
                <a:latin typeface="Times New Roman" pitchFamily="18" charset="0"/>
              </a:rPr>
              <a:t>of juice.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 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latin typeface="Times New Roman" pitchFamily="18" charset="0"/>
              </a:rPr>
              <a:t>____ ______ bottles of juice do you have?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95288" y="1989138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39750" y="3148013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many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4213" y="4365625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323850" y="5589588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many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7" grpId="0"/>
      <p:bldP spid="43012" grpId="0"/>
      <p:bldP spid="43013" grpId="0"/>
      <p:bldP spid="43014" grpId="0"/>
      <p:bldP spid="430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1" descr="1049187_105553091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573463"/>
            <a:ext cx="1624012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3794125" y="122555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kumimoji="1" lang="zh-CN" altLang="zh-CN" sz="3600" b="1">
              <a:latin typeface="Times New Roman" pitchFamily="18" charset="0"/>
            </a:endParaRPr>
          </a:p>
        </p:txBody>
      </p:sp>
      <p:grpSp>
        <p:nvGrpSpPr>
          <p:cNvPr id="6148" name="Group 12"/>
          <p:cNvGrpSpPr>
            <a:grpSpLocks/>
          </p:cNvGrpSpPr>
          <p:nvPr/>
        </p:nvGrpSpPr>
        <p:grpSpPr bwMode="auto">
          <a:xfrm>
            <a:off x="755650" y="1341438"/>
            <a:ext cx="1728788" cy="1844675"/>
            <a:chOff x="1968" y="2976"/>
            <a:chExt cx="720" cy="672"/>
          </a:xfrm>
        </p:grpSpPr>
        <p:pic>
          <p:nvPicPr>
            <p:cNvPr id="6149" name="Picture 1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3072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0" name="Picture 1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2976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Picture 1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216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2" name="Picture 31" descr="10666325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268413"/>
            <a:ext cx="2514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3419475" y="2997200"/>
            <a:ext cx="2438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mango</a:t>
            </a:r>
            <a:r>
              <a:rPr kumimoji="1" lang="en-US" altLang="zh-CN" sz="4400" b="1">
                <a:solidFill>
                  <a:srgbClr val="FF0066"/>
                </a:solidFill>
                <a:latin typeface="Times New Roman" pitchFamily="18" charset="0"/>
              </a:rPr>
              <a:t>es</a:t>
            </a:r>
          </a:p>
        </p:txBody>
      </p:sp>
      <p:grpSp>
        <p:nvGrpSpPr>
          <p:cNvPr id="6154" name="Group 42"/>
          <p:cNvGrpSpPr>
            <a:grpSpLocks/>
          </p:cNvGrpSpPr>
          <p:nvPr/>
        </p:nvGrpSpPr>
        <p:grpSpPr bwMode="auto">
          <a:xfrm>
            <a:off x="0" y="1366838"/>
            <a:ext cx="8880475" cy="503237"/>
            <a:chOff x="0" y="2527"/>
            <a:chExt cx="5594" cy="317"/>
          </a:xfrm>
        </p:grpSpPr>
        <p:sp>
          <p:nvSpPr>
            <p:cNvPr id="6155" name="Rectangle 37"/>
            <p:cNvSpPr>
              <a:spLocks noChangeArrowheads="1"/>
            </p:cNvSpPr>
            <p:nvPr/>
          </p:nvSpPr>
          <p:spPr bwMode="auto">
            <a:xfrm>
              <a:off x="0" y="2556"/>
              <a:ext cx="559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kumimoji="1" lang="zh-CN" altLang="zh-CN" sz="2400">
                <a:latin typeface="Times New Roman" pitchFamily="18" charset="0"/>
              </a:endParaRPr>
            </a:p>
          </p:txBody>
        </p:sp>
        <p:grpSp>
          <p:nvGrpSpPr>
            <p:cNvPr id="6156" name="Group 41"/>
            <p:cNvGrpSpPr>
              <a:grpSpLocks/>
            </p:cNvGrpSpPr>
            <p:nvPr/>
          </p:nvGrpSpPr>
          <p:grpSpPr bwMode="auto">
            <a:xfrm>
              <a:off x="0" y="2527"/>
              <a:ext cx="5191" cy="288"/>
              <a:chOff x="0" y="2527"/>
              <a:chExt cx="5191" cy="288"/>
            </a:xfrm>
          </p:grpSpPr>
          <p:sp>
            <p:nvSpPr>
              <p:cNvPr id="6157" name="Rectangle 38"/>
              <p:cNvSpPr>
                <a:spLocks noChangeArrowheads="1"/>
              </p:cNvSpPr>
              <p:nvPr/>
            </p:nvSpPr>
            <p:spPr bwMode="auto">
              <a:xfrm>
                <a:off x="0" y="2527"/>
                <a:ext cx="519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kumimoji="1"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6158" name="Rectangle 40"/>
              <p:cNvSpPr>
                <a:spLocks noChangeArrowheads="1"/>
              </p:cNvSpPr>
              <p:nvPr/>
            </p:nvSpPr>
            <p:spPr bwMode="auto">
              <a:xfrm>
                <a:off x="0" y="2527"/>
                <a:ext cx="519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kumimoji="1" lang="zh-CN" altLang="zh-CN" sz="2400">
                  <a:latin typeface="Times New Roman" pitchFamily="18" charset="0"/>
                </a:endParaRPr>
              </a:p>
            </p:txBody>
          </p:sp>
        </p:grpSp>
      </p:grpSp>
      <p:pic>
        <p:nvPicPr>
          <p:cNvPr id="6159" name="Picture 47" descr="2008102718190636_2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125538"/>
            <a:ext cx="1203325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7" name="Text Box 55"/>
          <p:cNvSpPr txBox="1">
            <a:spLocks noChangeArrowheads="1"/>
          </p:cNvSpPr>
          <p:nvPr/>
        </p:nvSpPr>
        <p:spPr bwMode="auto">
          <a:xfrm>
            <a:off x="971550" y="5445125"/>
            <a:ext cx="21066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cherr</a:t>
            </a:r>
            <a:r>
              <a:rPr kumimoji="1" lang="en-US" altLang="zh-CN" sz="4400" b="1">
                <a:solidFill>
                  <a:srgbClr val="FF0066"/>
                </a:solidFill>
                <a:latin typeface="Times New Roman" pitchFamily="18" charset="0"/>
              </a:rPr>
              <a:t>ies</a:t>
            </a:r>
          </a:p>
        </p:txBody>
      </p:sp>
      <p:sp>
        <p:nvSpPr>
          <p:cNvPr id="3129" name="Text Box 57"/>
          <p:cNvSpPr txBox="1">
            <a:spLocks noChangeArrowheads="1"/>
          </p:cNvSpPr>
          <p:nvPr/>
        </p:nvSpPr>
        <p:spPr bwMode="auto">
          <a:xfrm>
            <a:off x="6372225" y="3068638"/>
            <a:ext cx="2514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pine</a:t>
            </a:r>
            <a:r>
              <a:rPr kumimoji="1" lang="en-US" altLang="zh-CN" sz="4400" b="1">
                <a:latin typeface="Times New Roman" pitchFamily="18" charset="0"/>
              </a:rPr>
              <a:t>apple</a:t>
            </a:r>
          </a:p>
        </p:txBody>
      </p:sp>
      <p:sp>
        <p:nvSpPr>
          <p:cNvPr id="3131" name="Text Box 59"/>
          <p:cNvSpPr txBox="1">
            <a:spLocks noChangeArrowheads="1"/>
          </p:cNvSpPr>
          <p:nvPr/>
        </p:nvSpPr>
        <p:spPr bwMode="auto">
          <a:xfrm>
            <a:off x="468313" y="3068638"/>
            <a:ext cx="2324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4400" b="1">
                <a:solidFill>
                  <a:srgbClr val="0000FF"/>
                </a:solidFill>
                <a:latin typeface="Times New Roman" pitchFamily="18" charset="0"/>
              </a:rPr>
              <a:t>tomato</a:t>
            </a:r>
            <a:r>
              <a:rPr kumimoji="1" lang="en-US" altLang="zh-CN" sz="4400" b="1">
                <a:solidFill>
                  <a:srgbClr val="FF0066"/>
                </a:solidFill>
                <a:latin typeface="Times New Roman" pitchFamily="18" charset="0"/>
              </a:rPr>
              <a:t>es</a:t>
            </a:r>
          </a:p>
        </p:txBody>
      </p:sp>
      <p:sp>
        <p:nvSpPr>
          <p:cNvPr id="6163" name="Text Box 12"/>
          <p:cNvSpPr txBox="1">
            <a:spLocks noChangeArrowheads="1"/>
          </p:cNvSpPr>
          <p:nvPr/>
        </p:nvSpPr>
        <p:spPr bwMode="auto">
          <a:xfrm>
            <a:off x="971550" y="333375"/>
            <a:ext cx="68754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33CC"/>
                </a:solidFill>
              </a:rPr>
              <a:t> What’s your favorite fruit?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3419475" y="5157788"/>
            <a:ext cx="30972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water</a:t>
            </a: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melon</a:t>
            </a:r>
          </a:p>
        </p:txBody>
      </p:sp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08500"/>
            <a:ext cx="2198688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2843213" y="4221163"/>
            <a:ext cx="424973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latin typeface="Times New Roman" pitchFamily="18" charset="0"/>
              </a:rPr>
              <a:t> ['wɔːtər</a:t>
            </a:r>
            <a:r>
              <a:rPr lang="en-US" altLang="zh-CN" sz="4800" b="1">
                <a:solidFill>
                  <a:srgbClr val="0000FF"/>
                </a:solidFill>
                <a:latin typeface="Times New Roman" pitchFamily="18" charset="0"/>
              </a:rPr>
              <a:t>melən</a:t>
            </a:r>
            <a:r>
              <a:rPr lang="en-US" altLang="zh-CN" sz="4800" b="1">
                <a:latin typeface="Times New Roman" pitchFamily="18" charset="0"/>
              </a:rPr>
              <a:t>]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4" grpId="0" autoUpdateAnimBg="0"/>
      <p:bldP spid="3127" grpId="0"/>
      <p:bldP spid="3129" grpId="0"/>
      <p:bldP spid="3131" grpId="0"/>
      <p:bldP spid="15" grpId="0"/>
      <p:bldP spid="616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981075"/>
            <a:ext cx="91440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5000"/>
              </a:lnSpc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根据课本内容，完成下列句子。</a:t>
            </a:r>
            <a:r>
              <a:rPr lang="zh-CN" altLang="en-US" sz="36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lnSpc>
                <a:spcPct val="115000"/>
              </a:lnSpc>
            </a:pPr>
            <a:r>
              <a:rPr lang="en-US" altLang="zh-CN" sz="3600" b="1">
                <a:latin typeface="Times New Roman" pitchFamily="18" charset="0"/>
              </a:rPr>
              <a:t>1. </a:t>
            </a:r>
            <a:r>
              <a:rPr lang="zh-CN" altLang="en-US" sz="3600" b="1">
                <a:latin typeface="Times New Roman" pitchFamily="18" charset="0"/>
              </a:rPr>
              <a:t>你怎样做香蕉奶昔？</a:t>
            </a:r>
          </a:p>
          <a:p>
            <a:pPr marL="342900" indent="-342900">
              <a:lnSpc>
                <a:spcPct val="115000"/>
              </a:lnSpc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</a:rPr>
              <a:t>_____ do you _____ a banana milk shake?</a:t>
            </a:r>
          </a:p>
          <a:p>
            <a:pPr marL="342900" indent="-342900">
              <a:lnSpc>
                <a:spcPct val="115000"/>
              </a:lnSpc>
            </a:pPr>
            <a:r>
              <a:rPr lang="en-US" altLang="zh-CN" sz="3600" b="1">
                <a:latin typeface="Times New Roman" pitchFamily="18" charset="0"/>
              </a:rPr>
              <a:t>2. </a:t>
            </a:r>
            <a:r>
              <a:rPr lang="zh-CN" altLang="en-US" sz="3600" b="1">
                <a:latin typeface="Times New Roman" pitchFamily="18" charset="0"/>
              </a:rPr>
              <a:t>首先，将香蕉剥皮。</a:t>
            </a:r>
          </a:p>
          <a:p>
            <a:pPr marL="342900" indent="-342900">
              <a:lnSpc>
                <a:spcPct val="115000"/>
              </a:lnSpc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</a:rPr>
              <a:t>______, _____ the bananas. </a:t>
            </a:r>
          </a:p>
          <a:p>
            <a:pPr marL="342900" indent="-342900">
              <a:lnSpc>
                <a:spcPct val="115000"/>
              </a:lnSpc>
            </a:pPr>
            <a:r>
              <a:rPr lang="en-US" altLang="zh-CN" sz="3600" b="1">
                <a:latin typeface="Times New Roman" pitchFamily="18" charset="0"/>
              </a:rPr>
              <a:t>3. </a:t>
            </a:r>
            <a:r>
              <a:rPr lang="zh-CN" altLang="en-US" sz="3600" b="1">
                <a:latin typeface="Times New Roman" pitchFamily="18" charset="0"/>
              </a:rPr>
              <a:t>接下来，将香蕉放入果汁机中。</a:t>
            </a:r>
          </a:p>
          <a:p>
            <a:pPr marL="342900" indent="-342900">
              <a:lnSpc>
                <a:spcPct val="115000"/>
              </a:lnSpc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</a:rPr>
              <a:t>____, _____ the bananas in the blender. </a:t>
            </a:r>
          </a:p>
          <a:p>
            <a:pPr marL="342900" indent="-342900">
              <a:lnSpc>
                <a:spcPct val="115000"/>
              </a:lnSpc>
            </a:pPr>
            <a:r>
              <a:rPr lang="en-US" altLang="zh-CN" sz="3600" b="1">
                <a:latin typeface="Times New Roman" pitchFamily="18" charset="0"/>
              </a:rPr>
              <a:t>4.  </a:t>
            </a:r>
            <a:r>
              <a:rPr lang="zh-CN" altLang="en-US" sz="3600" b="1">
                <a:latin typeface="Times New Roman" pitchFamily="18" charset="0"/>
              </a:rPr>
              <a:t>然后，将牛奶倒进果汁机中。 </a:t>
            </a:r>
          </a:p>
          <a:p>
            <a:pPr marL="342900" indent="-342900">
              <a:lnSpc>
                <a:spcPct val="115000"/>
              </a:lnSpc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</a:rPr>
              <a:t>_____, _____ the milk ____ the blender.</a:t>
            </a:r>
          </a:p>
        </p:txBody>
      </p:sp>
      <p:sp>
        <p:nvSpPr>
          <p:cNvPr id="44035" name="WordArt 4"/>
          <p:cNvSpPr>
            <a:spLocks noChangeArrowheads="1" noChangeShapeType="1" noTextEdit="1"/>
          </p:cNvSpPr>
          <p:nvPr/>
        </p:nvSpPr>
        <p:spPr bwMode="auto">
          <a:xfrm>
            <a:off x="1692275" y="73025"/>
            <a:ext cx="5689600" cy="908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solidFill>
                  <a:srgbClr val="FF66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Grammar focus</a:t>
            </a:r>
            <a:endParaRPr lang="zh-CN" altLang="en-US" sz="4000" b="1" kern="10">
              <a:solidFill>
                <a:srgbClr val="FF66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11188" y="3573463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First       peel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55650" y="2349500"/>
            <a:ext cx="39608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             make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76263" y="4876800"/>
            <a:ext cx="2916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Next    put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39750" y="6092825"/>
            <a:ext cx="61198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Then     pour                 into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5125" grpId="0"/>
      <p:bldP spid="5126" grpId="0"/>
      <p:bldP spid="5127" grpId="0"/>
      <p:bldP spid="51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684213" y="433388"/>
            <a:ext cx="7775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indent="-742950"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最后，打开果汁机。 </a:t>
            </a:r>
          </a:p>
          <a:p>
            <a:pPr marL="742950" indent="-742950">
              <a:lnSpc>
                <a:spcPct val="11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______, _______ ___ the blender.</a:t>
            </a:r>
          </a:p>
          <a:p>
            <a:pPr marL="742950" indent="-742950"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我们需要多少香蕉？</a:t>
            </a:r>
          </a:p>
          <a:p>
            <a:pPr marL="742950" indent="-742950">
              <a:lnSpc>
                <a:spcPct val="11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______ _____ bananas do we need? </a:t>
            </a:r>
          </a:p>
          <a:p>
            <a:pPr marL="742950" indent="-742950"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我们需要三只香蕉。   </a:t>
            </a:r>
          </a:p>
          <a:p>
            <a:pPr marL="742950" indent="-742950">
              <a:lnSpc>
                <a:spcPct val="11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We ______ three _________.  </a:t>
            </a:r>
          </a:p>
          <a:p>
            <a:pPr marL="742950" indent="-742950"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我们需要多少酸奶？</a:t>
            </a:r>
          </a:p>
          <a:p>
            <a:pPr marL="742950" indent="-742950">
              <a:lnSpc>
                <a:spcPct val="11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_____ _____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yogurt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do we need? </a:t>
            </a:r>
          </a:p>
          <a:p>
            <a:pPr marL="742950" indent="-742950"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我们需要一茶杯。</a:t>
            </a:r>
          </a:p>
          <a:p>
            <a:pPr marL="742950" indent="-742950">
              <a:lnSpc>
                <a:spcPct val="11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We need ___ ____ ____ yogurt. 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58888" y="1125538"/>
            <a:ext cx="4537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Finally    turn      on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331913" y="2278063"/>
            <a:ext cx="295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   many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195513" y="3508375"/>
            <a:ext cx="4752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need               bananas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187450" y="4732338"/>
            <a:ext cx="2808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How   much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43213" y="5956300"/>
            <a:ext cx="3095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one  cup   of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50" grpId="0"/>
      <p:bldP spid="6151" grpId="0"/>
      <p:bldP spid="6152" grpId="0"/>
      <p:bldP spid="6153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851275" y="2565400"/>
            <a:ext cx="129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tea</a:t>
            </a: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611188" y="25654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water</a:t>
            </a: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6300788" y="2420938"/>
            <a:ext cx="1873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coffee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411413" y="5445125"/>
            <a:ext cx="13668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juice</a:t>
            </a: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1403350" y="0"/>
            <a:ext cx="6372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33CC"/>
                </a:solidFill>
              </a:rPr>
              <a:t> What’s your favorite drink?</a:t>
            </a:r>
          </a:p>
        </p:txBody>
      </p:sp>
      <p:pic>
        <p:nvPicPr>
          <p:cNvPr id="5130" name="Picture 10" descr="http://t3.baidu.com/it/u=2670858803,2018547088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15843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 descr="http://t2.baidu.com/it/u=3757508444,1138375173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836613"/>
            <a:ext cx="17272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4" descr="http://t11.baidu.com/it/u=2879753143,1322274628&amp;fm=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36613"/>
            <a:ext cx="19446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4211638" y="5445125"/>
            <a:ext cx="32400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milk 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sh</a:t>
            </a: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a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ke</a:t>
            </a:r>
          </a:p>
        </p:txBody>
      </p:sp>
      <p:pic>
        <p:nvPicPr>
          <p:cNvPr id="15" name="Picture 3" descr="uta_home_cocktails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429000"/>
            <a:ext cx="17922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084888" y="3213100"/>
            <a:ext cx="3059112" cy="18002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002060"/>
                </a:solidFill>
                <a:latin typeface="Times New Roman" pitchFamily="18" charset="0"/>
              </a:rPr>
              <a:t>奶昔</a:t>
            </a:r>
            <a:r>
              <a:rPr lang="zh-CN" altLang="zh-CN" sz="3200" b="1">
                <a:solidFill>
                  <a:srgbClr val="002060"/>
                </a:solidFill>
                <a:latin typeface="Times New Roman" pitchFamily="18" charset="0"/>
              </a:rPr>
              <a:t>(</a:t>
            </a:r>
            <a:r>
              <a:rPr lang="zh-CN" altLang="en-US" sz="3200" b="1">
                <a:solidFill>
                  <a:srgbClr val="002060"/>
                </a:solidFill>
                <a:latin typeface="Times New Roman" pitchFamily="18" charset="0"/>
              </a:rPr>
              <a:t>由牛奶和冰淇淋等搅制而成的混合饮料</a:t>
            </a:r>
            <a:r>
              <a:rPr lang="zh-CN" altLang="zh-CN" sz="3200" b="1">
                <a:solidFill>
                  <a:srgbClr val="002060"/>
                </a:solidFill>
                <a:latin typeface="Times New Roman" pitchFamily="18" charset="0"/>
              </a:rPr>
              <a:t>)</a:t>
            </a:r>
            <a:r>
              <a:rPr lang="zh-CN" altLang="zh-CN" sz="320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39750" y="5445125"/>
            <a:ext cx="1368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milk</a:t>
            </a:r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00438"/>
            <a:ext cx="1498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13100"/>
            <a:ext cx="132556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6877050" y="5445125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 [ʃ</a:t>
            </a: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eɪ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k]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11" grpId="0" autoUpdateAnimBg="0"/>
      <p:bldP spid="7174" grpId="0"/>
      <p:bldP spid="13" grpId="0" autoUpdateAnimBg="0"/>
      <p:bldP spid="1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2484438" y="404813"/>
            <a:ext cx="4032250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23850" y="1844675"/>
            <a:ext cx="57594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</a:rPr>
              <a:t>Do you like 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milk shake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23850" y="3500438"/>
            <a:ext cx="62769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</a:rPr>
              <a:t>Can you 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make a banana milk shake</a:t>
            </a:r>
            <a:r>
              <a:rPr lang="en-US" altLang="zh-CN" sz="4400" b="1">
                <a:solidFill>
                  <a:schemeClr val="accent2"/>
                </a:solidFill>
                <a:latin typeface="Times New Roman" pitchFamily="18" charset="0"/>
              </a:rPr>
              <a:t>?</a:t>
            </a:r>
            <a:endParaRPr lang="en-US" altLang="zh-CN" sz="4400" b="1">
              <a:latin typeface="Times New Roman" pitchFamily="18" charset="0"/>
            </a:endParaRPr>
          </a:p>
        </p:txBody>
      </p:sp>
      <p:pic>
        <p:nvPicPr>
          <p:cNvPr id="11" name="Picture 6" descr="http://hiphotos.baidu.com/%BB%AA%B9%E3%B0%B2/pic/item/948c45dc7069631a5882dd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2542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17" grpId="0" autoUpdateAnimBg="0"/>
      <p:bldP spid="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HR2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1871662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611188" y="3429000"/>
            <a:ext cx="2232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blender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6084888" y="3357563"/>
            <a:ext cx="2628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ice-cream</a:t>
            </a: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684213" y="5661025"/>
            <a:ext cx="26193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banana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4716463" y="5516563"/>
            <a:ext cx="31686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knife</a:t>
            </a:r>
          </a:p>
        </p:txBody>
      </p:sp>
      <p:pic>
        <p:nvPicPr>
          <p:cNvPr id="20" name="Picture 8" descr="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2214563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18" descr="http://t3.baidu.com/it/u=2056493943,1711444550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57338"/>
            <a:ext cx="254158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Picture 22" descr="http://t3.baidu.com/it/u=2834978370,2760207477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581525"/>
            <a:ext cx="33337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492500" y="3357563"/>
            <a:ext cx="16557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milk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21163"/>
            <a:ext cx="2374900" cy="155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68313" y="2781300"/>
            <a:ext cx="26844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latin typeface="Times New Roman" pitchFamily="18" charset="0"/>
              </a:rPr>
              <a:t>['blendər] </a:t>
            </a: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7691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What we need?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7" grpId="0" autoUpdateAnimBg="0"/>
      <p:bldP spid="5" grpId="0" autoUpdateAnimBg="0"/>
      <p:bldP spid="9228" grpId="0"/>
      <p:bldP spid="92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827088" y="549275"/>
            <a:ext cx="76327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How do we make a banana milk shake?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9331" name="Picture 3" descr="撕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2588" y="3789363"/>
            <a:ext cx="1195387" cy="2008187"/>
          </a:xfrm>
          <a:noFill/>
          <a:ln/>
        </p:spPr>
      </p:pic>
      <p:pic>
        <p:nvPicPr>
          <p:cNvPr id="2" name="Picture 3" descr="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989138"/>
            <a:ext cx="1284288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4149725"/>
            <a:ext cx="1209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1692275" y="2708275"/>
            <a:ext cx="228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6600" b="1">
                <a:latin typeface="Comic Sans MS" pitchFamily="66" charset="0"/>
              </a:rPr>
              <a:t>p</a:t>
            </a:r>
            <a:r>
              <a:rPr lang="en-US" altLang="zh-CN" sz="6600" b="1">
                <a:solidFill>
                  <a:srgbClr val="FF0066"/>
                </a:solidFill>
                <a:latin typeface="Comic Sans MS" pitchFamily="66" charset="0"/>
              </a:rPr>
              <a:t>ee</a:t>
            </a:r>
            <a:r>
              <a:rPr lang="en-US" altLang="zh-CN" sz="6600" b="1">
                <a:latin typeface="Comic Sans MS" pitchFamily="66" charset="0"/>
              </a:rPr>
              <a:t>l</a:t>
            </a:r>
          </a:p>
        </p:txBody>
      </p:sp>
      <p:sp>
        <p:nvSpPr>
          <p:cNvPr id="10247" name="Text Box 12"/>
          <p:cNvSpPr txBox="1">
            <a:spLocks noChangeArrowheads="1"/>
          </p:cNvSpPr>
          <p:nvPr/>
        </p:nvSpPr>
        <p:spPr bwMode="auto">
          <a:xfrm>
            <a:off x="3779838" y="2924175"/>
            <a:ext cx="20875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4400" b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剥，削</a:t>
            </a:r>
            <a:endParaRPr kumimoji="1" lang="zh-CN" altLang="en-US" sz="4400" b="1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692275" y="1916113"/>
            <a:ext cx="181292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/>
              <a:t> [p</a:t>
            </a:r>
            <a:r>
              <a:rPr lang="en-US" altLang="zh-CN" sz="4800" b="1">
                <a:solidFill>
                  <a:srgbClr val="FF0066"/>
                </a:solidFill>
              </a:rPr>
              <a:t>iː</a:t>
            </a:r>
            <a:r>
              <a:rPr lang="en-US" altLang="zh-CN" sz="4800" b="1"/>
              <a:t>l] </a:t>
            </a: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611188" y="4221163"/>
            <a:ext cx="698500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solidFill>
                  <a:schemeClr val="tx2"/>
                </a:solidFill>
              </a:rPr>
              <a:t>Peel three bananas.</a:t>
            </a: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773238"/>
            <a:ext cx="1728787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99330" grpId="0" autoUpdateAnimBg="0"/>
      <p:bldP spid="10248" grpId="0"/>
      <p:bldP spid="9933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5157788"/>
            <a:ext cx="2667000" cy="1143000"/>
          </a:xfrm>
        </p:spPr>
        <p:txBody>
          <a:bodyPr/>
          <a:lstStyle/>
          <a:p>
            <a:pPr algn="l"/>
            <a:r>
              <a:rPr lang="en-US" altLang="zh-CN" sz="6000" b="1">
                <a:solidFill>
                  <a:srgbClr val="FF0066"/>
                </a:solidFill>
                <a:latin typeface="Comic Sans MS" pitchFamily="66" charset="0"/>
              </a:rPr>
              <a:t>cut up</a:t>
            </a:r>
          </a:p>
        </p:txBody>
      </p:sp>
      <p:pic>
        <p:nvPicPr>
          <p:cNvPr id="101379" name="Picture 3" descr="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399573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4" descr="watermel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573463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500563" y="2492375"/>
            <a:ext cx="39592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latin typeface="Comic Sans MS" pitchFamily="66" charset="0"/>
              </a:rPr>
              <a:t>cut up the bananas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6096000" y="2276475"/>
            <a:ext cx="3048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kumimoji="1" lang="zh-CN" altLang="zh-CN" sz="3200" b="1">
              <a:latin typeface="Comic Sans MS" pitchFamily="66" charset="0"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5003800" y="5445125"/>
            <a:ext cx="2895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400" b="1">
                <a:latin typeface="Comic Sans MS" pitchFamily="66" charset="0"/>
              </a:rPr>
              <a:t>cut </a:t>
            </a:r>
            <a:r>
              <a:rPr kumimoji="1" lang="en-US" altLang="zh-CN" sz="4400" b="1">
                <a:solidFill>
                  <a:srgbClr val="FF0000"/>
                </a:solidFill>
                <a:latin typeface="Comic Sans MS" pitchFamily="66" charset="0"/>
              </a:rPr>
              <a:t>it</a:t>
            </a:r>
            <a:r>
              <a:rPr kumimoji="1" lang="en-US" altLang="zh-CN" sz="4400" b="1">
                <a:latin typeface="Comic Sans MS" pitchFamily="66" charset="0"/>
              </a:rPr>
              <a:t> up</a:t>
            </a: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1979613" y="6034088"/>
            <a:ext cx="7937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4800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切</a:t>
            </a:r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4813"/>
            <a:ext cx="2663825" cy="190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  <p:bldP spid="101381" grpId="0" autoUpdateAnimBg="0"/>
      <p:bldP spid="101383" grpId="0" autoUpdateAnimBg="0"/>
      <p:bldP spid="10138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539750" y="1268413"/>
            <a:ext cx="1371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6000" b="1">
                <a:solidFill>
                  <a:srgbClr val="FF0066"/>
                </a:solidFill>
                <a:latin typeface="Comic Sans MS" pitchFamily="66" charset="0"/>
              </a:rPr>
              <a:t>put</a:t>
            </a:r>
          </a:p>
        </p:txBody>
      </p:sp>
      <p:pic>
        <p:nvPicPr>
          <p:cNvPr id="103427" name="Picture 3" descr="ble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349500"/>
            <a:ext cx="28082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268538" y="2781300"/>
            <a:ext cx="1816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6000" b="1">
                <a:solidFill>
                  <a:srgbClr val="FF0066"/>
                </a:solidFill>
                <a:latin typeface="Comic Sans MS" pitchFamily="66" charset="0"/>
              </a:rPr>
              <a:t>in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152400" y="4652963"/>
            <a:ext cx="8991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en-US" altLang="zh-CN" sz="4000" b="1">
                <a:solidFill>
                  <a:srgbClr val="FF0000"/>
                </a:solidFill>
                <a:latin typeface="Comic Sans MS" pitchFamily="66" charset="0"/>
              </a:rPr>
              <a:t>put the bananas and ice-cream in the blender</a:t>
            </a:r>
          </a:p>
        </p:txBody>
      </p:sp>
      <p:pic>
        <p:nvPicPr>
          <p:cNvPr id="103430" name="Picture 6" descr="4853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33375"/>
            <a:ext cx="18145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1" name="Picture 7" descr="icecream-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33375"/>
            <a:ext cx="15748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258888" y="3789363"/>
            <a:ext cx="2474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zh-CN" altLang="en-US" sz="36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在</a:t>
            </a:r>
            <a:r>
              <a:rPr kumimoji="1" lang="en-US" altLang="zh-CN" sz="36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……</a:t>
            </a:r>
            <a:r>
              <a:rPr kumimoji="1" lang="zh-CN" altLang="en-US" sz="36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里面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978</Words>
  <Application>Microsoft Office PowerPoint</Application>
  <PresentationFormat>全屏显示(4:3)</PresentationFormat>
  <Paragraphs>247</Paragraphs>
  <Slides>31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Arial</vt:lpstr>
      <vt:lpstr>宋体</vt:lpstr>
      <vt:lpstr>Times New Roman</vt:lpstr>
      <vt:lpstr>Comic Sans MS</vt:lpstr>
      <vt:lpstr>黑体</vt:lpstr>
      <vt:lpstr>幼圆</vt:lpstr>
      <vt:lpstr>楷体_GB2312</vt:lpstr>
      <vt:lpstr>Arial Black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cut up</vt:lpstr>
      <vt:lpstr>PowerPoint 演示文稿</vt:lpstr>
      <vt:lpstr>pour…into…</vt:lpstr>
      <vt:lpstr>PowerPoint 演示文稿</vt:lpstr>
      <vt:lpstr>turn on</vt:lpstr>
      <vt:lpstr>  drink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Translate the phrases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asus</dc:creator>
  <cp:lastModifiedBy>user</cp:lastModifiedBy>
  <cp:revision>5</cp:revision>
  <dcterms:created xsi:type="dcterms:W3CDTF">2013-11-23T13:24:11Z</dcterms:created>
  <dcterms:modified xsi:type="dcterms:W3CDTF">2015-08-12T06:47:39Z</dcterms:modified>
</cp:coreProperties>
</file>